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7" r:id="rId3"/>
    <p:sldId id="278" r:id="rId4"/>
    <p:sldId id="286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9144000" cy="6858000" type="screen4x3"/>
  <p:notesSz cx="6858000" cy="9144000"/>
  <p:custDataLst>
    <p:tags r:id="rId1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FE9F9"/>
    <a:srgbClr val="FFCC00"/>
    <a:srgbClr val="F0EA00"/>
    <a:srgbClr val="FFFF00"/>
    <a:srgbClr val="FF0000"/>
    <a:srgbClr val="A9A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NVSSHR201\DATSHR201\CET\LT\OpenCast\CFU%20WG\Teaching%20Venue%20Survey%202012\TeachingVenues2012-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'Faculty Count'!$A$2:$A$9</c:f>
              <c:strCache>
                <c:ptCount val="8"/>
                <c:pt idx="0">
                  <c:v>CHED</c:v>
                </c:pt>
                <c:pt idx="1">
                  <c:v>Commerce</c:v>
                </c:pt>
                <c:pt idx="2">
                  <c:v>EBE</c:v>
                </c:pt>
                <c:pt idx="3">
                  <c:v>Health Sciences</c:v>
                </c:pt>
                <c:pt idx="4">
                  <c:v>Humanities</c:v>
                </c:pt>
                <c:pt idx="5">
                  <c:v>Law</c:v>
                </c:pt>
                <c:pt idx="6">
                  <c:v>Science</c:v>
                </c:pt>
                <c:pt idx="7">
                  <c:v>Other</c:v>
                </c:pt>
              </c:strCache>
            </c:strRef>
          </c:cat>
          <c:val>
            <c:numRef>
              <c:f>'Faculty Count'!$B$2:$B$9</c:f>
              <c:numCache>
                <c:formatCode>General</c:formatCode>
                <c:ptCount val="8"/>
                <c:pt idx="0">
                  <c:v>17</c:v>
                </c:pt>
                <c:pt idx="1">
                  <c:v>35</c:v>
                </c:pt>
                <c:pt idx="2">
                  <c:v>37</c:v>
                </c:pt>
                <c:pt idx="3">
                  <c:v>56</c:v>
                </c:pt>
                <c:pt idx="4">
                  <c:v>50</c:v>
                </c:pt>
                <c:pt idx="5">
                  <c:v>7</c:v>
                </c:pt>
                <c:pt idx="6">
                  <c:v>59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5"/>
      </c:pieChart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434933EE-5EFE-44A2-B67C-6F607E6BCA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160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82D533AB-7922-422D-8020-809BD67D2C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967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5C9CAD-E215-460B-B53D-37D431CD024B}" type="slidenum">
              <a:rPr lang="en-GB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GB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46436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AC9DD5-E621-41BE-BDE3-13A4D033A3BA}" type="slidenum">
              <a:rPr lang="en-GB" smtClean="0">
                <a:latin typeface="Arial" pitchFamily="34" charset="0"/>
                <a:ea typeface="ＭＳ Ｐゴシック"/>
                <a:cs typeface="ＭＳ Ｐゴシック"/>
              </a:rPr>
              <a:pPr/>
              <a:t>2</a:t>
            </a:fld>
            <a:endParaRPr lang="en-GB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6542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night sky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188913"/>
            <a:ext cx="2105025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88913"/>
            <a:ext cx="6167437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424862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88913"/>
            <a:ext cx="8424862" cy="99377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1027" name="Picture 7" descr="rubix top line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288" y="6019800"/>
            <a:ext cx="83947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-65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pitchFamily="-65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pitchFamily="-65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pitchFamily="-65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pitchFamily="-65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4140200" y="333375"/>
            <a:ext cx="5003800" cy="6048375"/>
          </a:xfrm>
          <a:noFill/>
        </p:spPr>
        <p:txBody>
          <a:bodyPr/>
          <a:lstStyle/>
          <a:p>
            <a:pPr eaLnBrk="1" hangingPunct="1">
              <a:spcBef>
                <a:spcPct val="100000"/>
              </a:spcBef>
            </a:pPr>
            <a:r>
              <a:rPr lang="en-ZA" sz="4000" b="1" dirty="0" smtClean="0">
                <a:ea typeface="ＭＳ Ｐゴシック"/>
              </a:rPr>
              <a:t/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/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/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>Teaching Venues Survey 2012</a:t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/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>Summary</a:t>
            </a:r>
            <a:br>
              <a:rPr lang="en-ZA" sz="4000" b="1" dirty="0" smtClean="0">
                <a:ea typeface="ＭＳ Ｐゴシック"/>
              </a:rPr>
            </a:br>
            <a:r>
              <a:rPr lang="en-ZA" sz="4000" b="1" dirty="0" smtClean="0">
                <a:ea typeface="ＭＳ Ｐゴシック"/>
              </a:rPr>
              <a:t>18 June 2012</a:t>
            </a:r>
            <a:br>
              <a:rPr lang="en-ZA" sz="4000" b="1" dirty="0" smtClean="0">
                <a:ea typeface="ＭＳ Ｐゴシック"/>
              </a:rPr>
            </a:br>
            <a:endParaRPr lang="en-GB" sz="2000" i="1" dirty="0" smtClean="0">
              <a:ea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Training and support</a:t>
            </a:r>
            <a:endParaRPr lang="en-Z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1027" t="19550" r="5857" b="47341"/>
          <a:stretch>
            <a:fillRect/>
          </a:stretch>
        </p:blipFill>
        <p:spPr bwMode="auto">
          <a:xfrm>
            <a:off x="1403648" y="2132856"/>
            <a:ext cx="632361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3568" y="148478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/>
              <a:t>32. I would prefer the following ways to learn about the equipment in venues and how to use it (choose one or more):</a:t>
            </a:r>
            <a:endParaRPr lang="en-Z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Response time</a:t>
            </a:r>
            <a:endParaRPr lang="en-Z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911" t="22560" r="47947" b="39816"/>
          <a:stretch>
            <a:fillRect/>
          </a:stretch>
        </p:blipFill>
        <p:spPr bwMode="auto">
          <a:xfrm>
            <a:off x="323528" y="1556792"/>
            <a:ext cx="4032449" cy="234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51547" t="20516" r="7714" b="35636"/>
          <a:stretch>
            <a:fillRect/>
          </a:stretch>
        </p:blipFill>
        <p:spPr bwMode="auto">
          <a:xfrm>
            <a:off x="4499992" y="1484784"/>
            <a:ext cx="3816424" cy="280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dirty="0" smtClean="0">
                <a:ea typeface="ＭＳ Ｐゴシック"/>
              </a:rPr>
              <a:t>Methodology</a:t>
            </a:r>
            <a:endParaRPr lang="en-GB" dirty="0" smtClean="0">
              <a:ea typeface="ＭＳ Ｐゴシック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142287" cy="4678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Delivered online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35 questions, median response time 11min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Not anonymous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Open 30 May to 18 June 2012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Initial invitation by email from Prof Sandra </a:t>
            </a:r>
            <a:r>
              <a:rPr lang="en-ZA" sz="1800" dirty="0" err="1" smtClean="0">
                <a:ea typeface="ＭＳ Ｐゴシック"/>
              </a:rPr>
              <a:t>Klopper</a:t>
            </a:r>
            <a:r>
              <a:rPr lang="en-ZA" sz="1800" dirty="0" smtClean="0">
                <a:ea typeface="ＭＳ Ｐゴシック"/>
              </a:rPr>
              <a:t> (DVC Desk) to academic staff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ZA" sz="1800" dirty="0" smtClean="0">
                <a:ea typeface="ＭＳ Ｐゴシック"/>
              </a:rPr>
              <a:t>Reminder email to Vula site-owners list (academic and PASS), 15 June 2015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ZA" sz="1800" dirty="0" smtClean="0">
              <a:ea typeface="ＭＳ Ｐゴシック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en-ZA" sz="1800" dirty="0" smtClean="0">
                <a:ea typeface="ＭＳ Ｐゴシック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Responses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2664296" cy="1439489"/>
          </a:xfrm>
        </p:spPr>
        <p:txBody>
          <a:bodyPr/>
          <a:lstStyle/>
          <a:p>
            <a:pPr algn="ctr">
              <a:buNone/>
            </a:pPr>
            <a:r>
              <a:rPr lang="en-ZA" sz="8000" dirty="0" smtClean="0"/>
              <a:t>263</a:t>
            </a:r>
            <a:endParaRPr lang="en-ZA" sz="80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699792" y="1700808"/>
          <a:ext cx="536408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Used compared to would like</a:t>
            </a:r>
            <a:endParaRPr lang="en-Z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484784"/>
          <a:ext cx="7920880" cy="4320477"/>
        </p:xfrm>
        <a:graphic>
          <a:graphicData uri="http://schemas.openxmlformats.org/drawingml/2006/table">
            <a:tbl>
              <a:tblPr/>
              <a:tblGrid>
                <a:gridCol w="1531896"/>
                <a:gridCol w="972633"/>
                <a:gridCol w="711238"/>
                <a:gridCol w="674764"/>
                <a:gridCol w="802422"/>
                <a:gridCol w="583580"/>
                <a:gridCol w="793304"/>
                <a:gridCol w="482891"/>
                <a:gridCol w="784572"/>
                <a:gridCol w="583580"/>
              </a:tblGrid>
              <a:tr h="393823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1" i="0" u="none" strike="noStrike" dirty="0">
                          <a:latin typeface="Arial"/>
                        </a:rPr>
                        <a:t>Technology used</a:t>
                      </a: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Used Last Semester</a:t>
                      </a: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ZA" sz="1000" b="1" i="0" u="none" strike="noStrike">
                          <a:latin typeface="Arial"/>
                        </a:rPr>
                        <a:t>In an ideal world, would use:</a:t>
                      </a: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>
                        <a:latin typeface="Arial"/>
                      </a:endParaRP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>
                        <a:latin typeface="Arial"/>
                      </a:endParaRP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>
                        <a:latin typeface="Arial"/>
                      </a:endParaRP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>
                        <a:latin typeface="Arial"/>
                      </a:endParaRP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>
                        <a:latin typeface="Arial"/>
                      </a:endParaRPr>
                    </a:p>
                  </a:txBody>
                  <a:tcPr marL="7012" marR="7012" marT="70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558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Never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Rarely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Sometimes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Often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Very often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latin typeface="Arial"/>
                        </a:rPr>
                        <a:t>Sometimes + Often + Very Often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>
                          <a:latin typeface="Arial"/>
                        </a:rPr>
                        <a:t>Demand increase?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Chalkboard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33%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Whiteboard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38%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76%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38%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Overhead Projector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Data projector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86%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81%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97%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Fixed computer in the venue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53%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86%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 dirty="0">
                          <a:latin typeface="Arial"/>
                        </a:rPr>
                        <a:t>33%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A laptop computer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82%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latin typeface="Arial"/>
                        </a:rPr>
                        <a:t>A tablet device (e.g. iPad)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54%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A document camera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Interactive whiteboard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14%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Interactive touch screen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13%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DVD player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28%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37%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VCR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61%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10%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Audience response system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0.1%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36%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22%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16%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49%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1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Other 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12" marR="7012" marT="7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Venue design: boards and screen</a:t>
            </a:r>
            <a:endParaRPr lang="en-Z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3601" t="29952" r="8001" b="37540"/>
          <a:stretch>
            <a:fillRect/>
          </a:stretch>
        </p:blipFill>
        <p:spPr bwMode="auto">
          <a:xfrm>
            <a:off x="1475656" y="1988840"/>
            <a:ext cx="60486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Fixed PCs</a:t>
            </a:r>
            <a:endParaRPr lang="en-Z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1645" t="17856" r="6599" b="58708"/>
          <a:stretch>
            <a:fillRect/>
          </a:stretch>
        </p:blipFill>
        <p:spPr bwMode="auto">
          <a:xfrm>
            <a:off x="1475656" y="1700808"/>
            <a:ext cx="583264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Audio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Prefer lapel </a:t>
            </a:r>
            <a:r>
              <a:rPr lang="en-ZA" dirty="0" err="1" smtClean="0"/>
              <a:t>mics</a:t>
            </a:r>
            <a:r>
              <a:rPr lang="en-ZA" dirty="0" smtClean="0"/>
              <a:t> (87%)</a:t>
            </a:r>
          </a:p>
          <a:p>
            <a:r>
              <a:rPr lang="en-ZA" dirty="0" smtClean="0"/>
              <a:t>47% want an audience microphone in larger venues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Lecture recording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Always: 10%</a:t>
            </a:r>
          </a:p>
          <a:p>
            <a:r>
              <a:rPr lang="en-ZA" dirty="0" smtClean="0"/>
              <a:t>On request / if available / sometimes: 52%</a:t>
            </a:r>
          </a:p>
          <a:p>
            <a:r>
              <a:rPr lang="en-ZA" dirty="0" smtClean="0"/>
              <a:t>Not sure (don’t know enough): 24%</a:t>
            </a:r>
          </a:p>
          <a:p>
            <a:r>
              <a:rPr lang="en-ZA" dirty="0" smtClean="0"/>
              <a:t>Never: 13%</a:t>
            </a:r>
            <a:endParaRPr lang="en-Z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Phasing out older technologies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err="1" smtClean="0"/>
              <a:t>OHPs</a:t>
            </a:r>
            <a:r>
              <a:rPr lang="en-ZA" dirty="0" smtClean="0"/>
              <a:t>: 58% unaffected, 3% disrupted</a:t>
            </a:r>
          </a:p>
          <a:p>
            <a:r>
              <a:rPr lang="en-ZA" dirty="0" smtClean="0"/>
              <a:t>VCRs: 70% unaffected, 2% disrupted</a:t>
            </a:r>
          </a:p>
          <a:p>
            <a:r>
              <a:rPr lang="en-ZA" dirty="0" smtClean="0"/>
              <a:t>DVDs: 48% unaffected, 2% disrupted</a:t>
            </a:r>
          </a:p>
          <a:p>
            <a:r>
              <a:rPr lang="en-ZA" dirty="0" smtClean="0"/>
              <a:t>No “easy wins” – will require some support, possibly 2-3 year project to phase out / migrate.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&amp;#x0D;&amp;#x0A;&amp;#x0D;&amp;#x0A;&amp;#x0D;&amp;#x0A;CET Advisory Committee&amp;#x0D;&amp;#x0A;21 Aug 08&amp;#x0D;&amp;#x0A;&amp;#x0D;&amp;#x0A;Stephen Marquard&amp;#x0D;&amp;#x0A;Centre for Educational Technology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Vula Priorities Committee&amp;quot;&quot;/&gt;&lt;property id=&quot;20307&quot; value=&quot;296&quot;/&gt;&lt;/object&gt;&lt;object type=&quot;3&quot; unique_id=&quot;10007&quot;&gt;&lt;property id=&quot;20148&quot; value=&quot;5&quot;/&gt;&lt;property id=&quot;20300&quot; value=&quot;Slide 2 - &amp;quot;Vula Vital Stats (Aug 08)&amp;quot;&quot;/&gt;&lt;property id=&quot;20307&quot; value=&quot;257&quot;/&gt;&lt;/object&gt;&lt;object type=&quot;3&quot; unique_id=&quot;10008&quot;&gt;&lt;property id=&quot;20148&quot; value=&quot;5&quot;/&gt;&lt;property id=&quot;20300&quot; value=&quot;Slide 4 - &amp;quot;Supporting Vula (what we do)&amp;quot;&quot;/&gt;&lt;property id=&quot;20307&quot; value=&quot;297&quot;/&gt;&lt;/object&gt;&lt;object type=&quot;3&quot; unique_id=&quot;10016&quot;&gt;&lt;property id=&quot;20148&quot; value=&quot;5&quot;/&gt;&lt;property id=&quot;20300&quot; value=&quot;Slide 5 - &amp;quot;Priority areas&amp;quot;&quot;/&gt;&lt;property id=&quot;20307&quot; value=&quot;277&quot;/&gt;&lt;/object&gt;&lt;object type=&quot;3&quot; unique_id=&quot;10134&quot;&gt;&lt;property id=&quot;20148&quot; value=&quot;5&quot;/&gt;&lt;property id=&quot;20300&quot; value=&quot;Slide 6 - &amp;quot;Progress in priority areas&amp;quot;&quot;/&gt;&lt;property id=&quot;20307&quot; value=&quot;298&quot;/&gt;&lt;/object&gt;&lt;object type=&quot;3&quot; unique_id=&quot;10135&quot;&gt;&lt;property id=&quot;20148&quot; value=&quot;5&quot;/&gt;&lt;property id=&quot;20300&quot; value=&quot;Slide 7 - &amp;quot;Other Vula activities&amp;quot;&quot;/&gt;&lt;property id=&quot;20307&quot; value=&quot;299&quot;/&gt;&lt;/object&gt;&lt;/object&gt;&lt;/object&gt;&lt;/database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454</Words>
  <Application>Microsoft Office PowerPoint</Application>
  <PresentationFormat>On-screen Show (4:3)</PresentationFormat>
  <Paragraphs>186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ＭＳ Ｐゴシック</vt:lpstr>
      <vt:lpstr>Arial</vt:lpstr>
      <vt:lpstr>Default Design</vt:lpstr>
      <vt:lpstr>   Teaching Venues Survey 2012  Summary 18 June 2012 </vt:lpstr>
      <vt:lpstr>Methodology</vt:lpstr>
      <vt:lpstr>Responses</vt:lpstr>
      <vt:lpstr>Used compared to would like</vt:lpstr>
      <vt:lpstr>Venue design: boards and screen</vt:lpstr>
      <vt:lpstr>Fixed PCs</vt:lpstr>
      <vt:lpstr>Audio</vt:lpstr>
      <vt:lpstr>Lecture recording</vt:lpstr>
      <vt:lpstr>Phasing out older technologies</vt:lpstr>
      <vt:lpstr>Training and support</vt:lpstr>
      <vt:lpstr>Response time</vt:lpstr>
    </vt:vector>
  </TitlesOfParts>
  <Company>UNIVERSITY OF CAPE TOWN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New Win User</dc:creator>
  <cp:lastModifiedBy>Cindy Mathys</cp:lastModifiedBy>
  <cp:revision>240</cp:revision>
  <dcterms:created xsi:type="dcterms:W3CDTF">2009-02-15T19:05:47Z</dcterms:created>
  <dcterms:modified xsi:type="dcterms:W3CDTF">2016-07-22T06:27:35Z</dcterms:modified>
</cp:coreProperties>
</file>